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60BFA-D474-498C-B231-CCAB29C57739}" type="doc">
      <dgm:prSet loTypeId="urn:microsoft.com/office/officeart/2016/7/layout/HorizontalAction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F3C1B7F-A6B2-43A5-BD1A-C9AE98B275F6}">
      <dgm:prSet custT="1"/>
      <dgm:spPr>
        <a:solidFill>
          <a:srgbClr val="002060"/>
        </a:solidFill>
      </dgm:spPr>
      <dgm:t>
        <a:bodyPr/>
        <a:lstStyle/>
        <a:p>
          <a:r>
            <a:rPr lang="en-US" sz="2400" b="1" dirty="0"/>
            <a:t>LISTEN</a:t>
          </a:r>
        </a:p>
      </dgm:t>
    </dgm:pt>
    <dgm:pt modelId="{4A2C3942-E5E4-4DB1-9823-B965AD325198}" type="parTrans" cxnId="{85B690F5-496D-4DA9-850D-EEF82CC3D88A}">
      <dgm:prSet/>
      <dgm:spPr/>
      <dgm:t>
        <a:bodyPr/>
        <a:lstStyle/>
        <a:p>
          <a:endParaRPr lang="en-US"/>
        </a:p>
      </dgm:t>
    </dgm:pt>
    <dgm:pt modelId="{96932408-CB5F-420D-85B0-8CD9374FA069}" type="sibTrans" cxnId="{85B690F5-496D-4DA9-850D-EEF82CC3D88A}">
      <dgm:prSet/>
      <dgm:spPr/>
      <dgm:t>
        <a:bodyPr/>
        <a:lstStyle/>
        <a:p>
          <a:endParaRPr lang="en-US"/>
        </a:p>
      </dgm:t>
    </dgm:pt>
    <dgm:pt modelId="{84A9FFFE-BB1B-4295-84FE-5E3B9CDA786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Listen to lived experience</a:t>
          </a:r>
        </a:p>
      </dgm:t>
    </dgm:pt>
    <dgm:pt modelId="{13DBAEDB-4EAF-403C-962F-4C631798B7EA}" type="parTrans" cxnId="{BAA1ADEA-0B31-4C1C-9C51-5A4372FEAB3F}">
      <dgm:prSet/>
      <dgm:spPr/>
      <dgm:t>
        <a:bodyPr/>
        <a:lstStyle/>
        <a:p>
          <a:endParaRPr lang="en-US"/>
        </a:p>
      </dgm:t>
    </dgm:pt>
    <dgm:pt modelId="{8A44715E-EBCD-4733-B48B-374041DDA4CE}" type="sibTrans" cxnId="{BAA1ADEA-0B31-4C1C-9C51-5A4372FEAB3F}">
      <dgm:prSet/>
      <dgm:spPr/>
      <dgm:t>
        <a:bodyPr/>
        <a:lstStyle/>
        <a:p>
          <a:endParaRPr lang="en-US"/>
        </a:p>
      </dgm:t>
    </dgm:pt>
    <dgm:pt modelId="{61A8579C-E6BA-4C04-8B58-88BA31943D10}">
      <dgm:prSet custT="1"/>
      <dgm:spPr>
        <a:solidFill>
          <a:srgbClr val="7030A0"/>
        </a:solidFill>
      </dgm:spPr>
      <dgm:t>
        <a:bodyPr/>
        <a:lstStyle/>
        <a:p>
          <a:r>
            <a:rPr lang="en-US" sz="2400" b="1" dirty="0"/>
            <a:t>EMBED</a:t>
          </a:r>
        </a:p>
      </dgm:t>
    </dgm:pt>
    <dgm:pt modelId="{50A77EFC-7672-4343-BE8E-CA2B6B94CC9B}" type="parTrans" cxnId="{5AB65E54-E062-4B51-8C89-287216B91F51}">
      <dgm:prSet/>
      <dgm:spPr/>
      <dgm:t>
        <a:bodyPr/>
        <a:lstStyle/>
        <a:p>
          <a:endParaRPr lang="en-US"/>
        </a:p>
      </dgm:t>
    </dgm:pt>
    <dgm:pt modelId="{ACE4443F-F304-4D8E-A783-F54F57310C0B}" type="sibTrans" cxnId="{5AB65E54-E062-4B51-8C89-287216B91F51}">
      <dgm:prSet/>
      <dgm:spPr/>
      <dgm:t>
        <a:bodyPr/>
        <a:lstStyle/>
        <a:p>
          <a:endParaRPr lang="en-US"/>
        </a:p>
      </dgm:t>
    </dgm:pt>
    <dgm:pt modelId="{1725F3CC-C494-40F2-9058-8679D24BBD37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Embed safety at every level</a:t>
          </a:r>
        </a:p>
      </dgm:t>
    </dgm:pt>
    <dgm:pt modelId="{5E723E76-ACE0-403A-8C01-7125892E592D}" type="parTrans" cxnId="{2B6E1C39-E3E5-4507-ADF4-B698FF1D2196}">
      <dgm:prSet/>
      <dgm:spPr/>
      <dgm:t>
        <a:bodyPr/>
        <a:lstStyle/>
        <a:p>
          <a:endParaRPr lang="en-US"/>
        </a:p>
      </dgm:t>
    </dgm:pt>
    <dgm:pt modelId="{51CC9D41-8BC6-4353-87E4-05A511A4ACD9}" type="sibTrans" cxnId="{2B6E1C39-E3E5-4507-ADF4-B698FF1D2196}">
      <dgm:prSet/>
      <dgm:spPr/>
      <dgm:t>
        <a:bodyPr/>
        <a:lstStyle/>
        <a:p>
          <a:endParaRPr lang="en-US"/>
        </a:p>
      </dgm:t>
    </dgm:pt>
    <dgm:pt modelId="{59244E4B-F57F-476A-A1B1-365CD5A13C8C}">
      <dgm:prSet custT="1"/>
      <dgm:spPr>
        <a:solidFill>
          <a:srgbClr val="174117"/>
        </a:solidFill>
      </dgm:spPr>
      <dgm:t>
        <a:bodyPr/>
        <a:lstStyle/>
        <a:p>
          <a:r>
            <a:rPr lang="en-US" sz="2400" b="1" dirty="0"/>
            <a:t>INVEST</a:t>
          </a:r>
        </a:p>
      </dgm:t>
    </dgm:pt>
    <dgm:pt modelId="{EDB9C065-2F28-492E-B111-C004F9E8DBA5}" type="parTrans" cxnId="{A9645C65-488A-4CF3-BFA0-912066991099}">
      <dgm:prSet/>
      <dgm:spPr/>
      <dgm:t>
        <a:bodyPr/>
        <a:lstStyle/>
        <a:p>
          <a:endParaRPr lang="en-US"/>
        </a:p>
      </dgm:t>
    </dgm:pt>
    <dgm:pt modelId="{4A6870E2-371D-42E7-A625-09D708F13A89}" type="sibTrans" cxnId="{A9645C65-488A-4CF3-BFA0-912066991099}">
      <dgm:prSet/>
      <dgm:spPr/>
      <dgm:t>
        <a:bodyPr/>
        <a:lstStyle/>
        <a:p>
          <a:endParaRPr lang="en-US"/>
        </a:p>
      </dgm:t>
    </dgm:pt>
    <dgm:pt modelId="{C8285313-8885-477D-9DF5-E99A44E703D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Invest in disability-led training</a:t>
          </a:r>
        </a:p>
      </dgm:t>
    </dgm:pt>
    <dgm:pt modelId="{E2A609F3-9374-41FF-B779-8908EA99AA70}" type="parTrans" cxnId="{FA4D2F9A-2E7D-4A1D-AB9D-2241B6E4DA08}">
      <dgm:prSet/>
      <dgm:spPr/>
      <dgm:t>
        <a:bodyPr/>
        <a:lstStyle/>
        <a:p>
          <a:endParaRPr lang="en-US"/>
        </a:p>
      </dgm:t>
    </dgm:pt>
    <dgm:pt modelId="{3E27E617-04BD-49BA-8901-61AC3B0D02BA}" type="sibTrans" cxnId="{FA4D2F9A-2E7D-4A1D-AB9D-2241B6E4DA08}">
      <dgm:prSet/>
      <dgm:spPr/>
      <dgm:t>
        <a:bodyPr/>
        <a:lstStyle/>
        <a:p>
          <a:endParaRPr lang="en-US"/>
        </a:p>
      </dgm:t>
    </dgm:pt>
    <dgm:pt modelId="{CACC854C-05E0-4360-A657-066D58A10B1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/>
            <a:t>ADVOCATE</a:t>
          </a:r>
        </a:p>
      </dgm:t>
    </dgm:pt>
    <dgm:pt modelId="{F3753A68-839F-4B9A-9F5E-78E13E8F6F46}" type="parTrans" cxnId="{83539FEF-390D-4FC6-8ACC-CA6B805A48F8}">
      <dgm:prSet/>
      <dgm:spPr/>
      <dgm:t>
        <a:bodyPr/>
        <a:lstStyle/>
        <a:p>
          <a:endParaRPr lang="en-US"/>
        </a:p>
      </dgm:t>
    </dgm:pt>
    <dgm:pt modelId="{AB8235B8-2AD4-4342-B9DA-A4497B27E731}" type="sibTrans" cxnId="{83539FEF-390D-4FC6-8ACC-CA6B805A48F8}">
      <dgm:prSet/>
      <dgm:spPr/>
      <dgm:t>
        <a:bodyPr/>
        <a:lstStyle/>
        <a:p>
          <a:endParaRPr lang="en-US"/>
        </a:p>
      </dgm:t>
    </dgm:pt>
    <dgm:pt modelId="{9AF28BAA-DFAF-4C8B-BD03-4B9F2A350F81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Advocate for funding &amp; flexibility</a:t>
          </a:r>
        </a:p>
      </dgm:t>
    </dgm:pt>
    <dgm:pt modelId="{67B9BABB-DD4F-4C3E-A4B3-668BF400FD8F}" type="parTrans" cxnId="{2C8657B7-D9B9-432C-813F-49F1D10E8C21}">
      <dgm:prSet/>
      <dgm:spPr/>
      <dgm:t>
        <a:bodyPr/>
        <a:lstStyle/>
        <a:p>
          <a:endParaRPr lang="en-US"/>
        </a:p>
      </dgm:t>
    </dgm:pt>
    <dgm:pt modelId="{B89352C2-309A-454B-BBFA-A3AF3A0599C0}" type="sibTrans" cxnId="{2C8657B7-D9B9-432C-813F-49F1D10E8C21}">
      <dgm:prSet/>
      <dgm:spPr/>
      <dgm:t>
        <a:bodyPr/>
        <a:lstStyle/>
        <a:p>
          <a:endParaRPr lang="en-US"/>
        </a:p>
      </dgm:t>
    </dgm:pt>
    <dgm:pt modelId="{08D0F836-AFFB-4620-9C8C-D5E98B5B68D4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b="1" dirty="0"/>
            <a:t>LEAD</a:t>
          </a:r>
        </a:p>
      </dgm:t>
    </dgm:pt>
    <dgm:pt modelId="{B74E9731-50B3-4D86-BDB3-B39A9C2FF1FB}" type="parTrans" cxnId="{0BBFA8B3-EA64-4FF6-A77C-1018F3FBFB7B}">
      <dgm:prSet/>
      <dgm:spPr/>
      <dgm:t>
        <a:bodyPr/>
        <a:lstStyle/>
        <a:p>
          <a:endParaRPr lang="en-US"/>
        </a:p>
      </dgm:t>
    </dgm:pt>
    <dgm:pt modelId="{7567FF73-EABD-4F12-B847-CEBD177FC1EB}" type="sibTrans" cxnId="{0BBFA8B3-EA64-4FF6-A77C-1018F3FBFB7B}">
      <dgm:prSet/>
      <dgm:spPr/>
      <dgm:t>
        <a:bodyPr/>
        <a:lstStyle/>
        <a:p>
          <a:endParaRPr lang="en-US"/>
        </a:p>
      </dgm:t>
    </dgm:pt>
    <dgm:pt modelId="{DDC0B275-37DB-46A8-B40F-6D950F1A9233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Lead with kindness</a:t>
          </a:r>
        </a:p>
      </dgm:t>
    </dgm:pt>
    <dgm:pt modelId="{6E765DA0-B358-444A-BCE9-5411C541ED25}" type="parTrans" cxnId="{18660D9C-D2BA-4180-B018-1873E044D57B}">
      <dgm:prSet/>
      <dgm:spPr/>
      <dgm:t>
        <a:bodyPr/>
        <a:lstStyle/>
        <a:p>
          <a:endParaRPr lang="en-US"/>
        </a:p>
      </dgm:t>
    </dgm:pt>
    <dgm:pt modelId="{368F5695-5E6E-4080-AA75-DFC087F9ADA0}" type="sibTrans" cxnId="{18660D9C-D2BA-4180-B018-1873E044D57B}">
      <dgm:prSet/>
      <dgm:spPr/>
      <dgm:t>
        <a:bodyPr/>
        <a:lstStyle/>
        <a:p>
          <a:endParaRPr lang="en-US"/>
        </a:p>
      </dgm:t>
    </dgm:pt>
    <dgm:pt modelId="{046F829B-D76F-4027-B612-B985D14545B1}" type="pres">
      <dgm:prSet presAssocID="{09260BFA-D474-498C-B231-CCAB29C57739}" presName="Name0" presStyleCnt="0">
        <dgm:presLayoutVars>
          <dgm:dir/>
          <dgm:animLvl val="lvl"/>
          <dgm:resizeHandles val="exact"/>
        </dgm:presLayoutVars>
      </dgm:prSet>
      <dgm:spPr/>
    </dgm:pt>
    <dgm:pt modelId="{A22EFD85-0908-4E12-BE2B-87E71AFCA9B8}" type="pres">
      <dgm:prSet presAssocID="{2F3C1B7F-A6B2-43A5-BD1A-C9AE98B275F6}" presName="composite" presStyleCnt="0"/>
      <dgm:spPr/>
    </dgm:pt>
    <dgm:pt modelId="{7A1C3357-814D-4E1D-91AC-CFFC965A058B}" type="pres">
      <dgm:prSet presAssocID="{2F3C1B7F-A6B2-43A5-BD1A-C9AE98B275F6}" presName="parTx" presStyleLbl="alignNode1" presStyleIdx="0" presStyleCnt="5">
        <dgm:presLayoutVars>
          <dgm:chMax val="0"/>
          <dgm:chPref val="0"/>
        </dgm:presLayoutVars>
      </dgm:prSet>
      <dgm:spPr/>
    </dgm:pt>
    <dgm:pt modelId="{54659465-AF97-45EC-B789-375F6DC495FF}" type="pres">
      <dgm:prSet presAssocID="{2F3C1B7F-A6B2-43A5-BD1A-C9AE98B275F6}" presName="desTx" presStyleLbl="alignAccFollowNode1" presStyleIdx="0" presStyleCnt="5">
        <dgm:presLayoutVars/>
      </dgm:prSet>
      <dgm:spPr/>
    </dgm:pt>
    <dgm:pt modelId="{F1F83A09-2963-461B-8292-B064F666E83D}" type="pres">
      <dgm:prSet presAssocID="{96932408-CB5F-420D-85B0-8CD9374FA069}" presName="space" presStyleCnt="0"/>
      <dgm:spPr/>
    </dgm:pt>
    <dgm:pt modelId="{CE9B0BD1-F9E5-4444-BDA9-090BFB76664D}" type="pres">
      <dgm:prSet presAssocID="{61A8579C-E6BA-4C04-8B58-88BA31943D10}" presName="composite" presStyleCnt="0"/>
      <dgm:spPr/>
    </dgm:pt>
    <dgm:pt modelId="{E289922E-E757-4817-89C7-6AC10A587D6F}" type="pres">
      <dgm:prSet presAssocID="{61A8579C-E6BA-4C04-8B58-88BA31943D10}" presName="parTx" presStyleLbl="alignNode1" presStyleIdx="1" presStyleCnt="5">
        <dgm:presLayoutVars>
          <dgm:chMax val="0"/>
          <dgm:chPref val="0"/>
        </dgm:presLayoutVars>
      </dgm:prSet>
      <dgm:spPr/>
    </dgm:pt>
    <dgm:pt modelId="{98E64A4B-2695-46AB-8B01-7E1B2E14F94D}" type="pres">
      <dgm:prSet presAssocID="{61A8579C-E6BA-4C04-8B58-88BA31943D10}" presName="desTx" presStyleLbl="alignAccFollowNode1" presStyleIdx="1" presStyleCnt="5">
        <dgm:presLayoutVars/>
      </dgm:prSet>
      <dgm:spPr/>
    </dgm:pt>
    <dgm:pt modelId="{7CF73F8C-B540-4CCE-8C71-85E03C1F46B9}" type="pres">
      <dgm:prSet presAssocID="{ACE4443F-F304-4D8E-A783-F54F57310C0B}" presName="space" presStyleCnt="0"/>
      <dgm:spPr/>
    </dgm:pt>
    <dgm:pt modelId="{68191C92-F7FC-4F22-A756-DA3BC349AC9E}" type="pres">
      <dgm:prSet presAssocID="{59244E4B-F57F-476A-A1B1-365CD5A13C8C}" presName="composite" presStyleCnt="0"/>
      <dgm:spPr/>
    </dgm:pt>
    <dgm:pt modelId="{CC2EB57E-590B-4D80-B8ED-4292425AD3CE}" type="pres">
      <dgm:prSet presAssocID="{59244E4B-F57F-476A-A1B1-365CD5A13C8C}" presName="parTx" presStyleLbl="alignNode1" presStyleIdx="2" presStyleCnt="5">
        <dgm:presLayoutVars>
          <dgm:chMax val="0"/>
          <dgm:chPref val="0"/>
        </dgm:presLayoutVars>
      </dgm:prSet>
      <dgm:spPr/>
    </dgm:pt>
    <dgm:pt modelId="{C96A79F0-5797-41CE-ACEF-81D2DAAB2058}" type="pres">
      <dgm:prSet presAssocID="{59244E4B-F57F-476A-A1B1-365CD5A13C8C}" presName="desTx" presStyleLbl="alignAccFollowNode1" presStyleIdx="2" presStyleCnt="5">
        <dgm:presLayoutVars/>
      </dgm:prSet>
      <dgm:spPr/>
    </dgm:pt>
    <dgm:pt modelId="{A0EB68F4-39B6-4FCC-AA41-A12F3DDC0EA8}" type="pres">
      <dgm:prSet presAssocID="{4A6870E2-371D-42E7-A625-09D708F13A89}" presName="space" presStyleCnt="0"/>
      <dgm:spPr/>
    </dgm:pt>
    <dgm:pt modelId="{228A63D7-D92E-41B1-B328-B964A439EB9B}" type="pres">
      <dgm:prSet presAssocID="{CACC854C-05E0-4360-A657-066D58A10B10}" presName="composite" presStyleCnt="0"/>
      <dgm:spPr/>
    </dgm:pt>
    <dgm:pt modelId="{1048226D-A254-43DF-B3AD-F5B670E3B58D}" type="pres">
      <dgm:prSet presAssocID="{CACC854C-05E0-4360-A657-066D58A10B10}" presName="parTx" presStyleLbl="alignNode1" presStyleIdx="3" presStyleCnt="5">
        <dgm:presLayoutVars>
          <dgm:chMax val="0"/>
          <dgm:chPref val="0"/>
        </dgm:presLayoutVars>
      </dgm:prSet>
      <dgm:spPr/>
    </dgm:pt>
    <dgm:pt modelId="{152C0EA9-D921-4F66-99CE-07ED6AB4F50D}" type="pres">
      <dgm:prSet presAssocID="{CACC854C-05E0-4360-A657-066D58A10B10}" presName="desTx" presStyleLbl="alignAccFollowNode1" presStyleIdx="3" presStyleCnt="5">
        <dgm:presLayoutVars/>
      </dgm:prSet>
      <dgm:spPr/>
    </dgm:pt>
    <dgm:pt modelId="{72478F8E-2A58-447E-842E-BF9BE1E9204E}" type="pres">
      <dgm:prSet presAssocID="{AB8235B8-2AD4-4342-B9DA-A4497B27E731}" presName="space" presStyleCnt="0"/>
      <dgm:spPr/>
    </dgm:pt>
    <dgm:pt modelId="{7793D6F9-6347-4811-9EFE-1AD7264EE721}" type="pres">
      <dgm:prSet presAssocID="{08D0F836-AFFB-4620-9C8C-D5E98B5B68D4}" presName="composite" presStyleCnt="0"/>
      <dgm:spPr/>
    </dgm:pt>
    <dgm:pt modelId="{8D5311BC-04E6-4226-BC82-86FA0DAC6A82}" type="pres">
      <dgm:prSet presAssocID="{08D0F836-AFFB-4620-9C8C-D5E98B5B68D4}" presName="parTx" presStyleLbl="alignNode1" presStyleIdx="4" presStyleCnt="5">
        <dgm:presLayoutVars>
          <dgm:chMax val="0"/>
          <dgm:chPref val="0"/>
        </dgm:presLayoutVars>
      </dgm:prSet>
      <dgm:spPr/>
    </dgm:pt>
    <dgm:pt modelId="{CE04331D-D17E-48BF-810B-39EDF929FD9D}" type="pres">
      <dgm:prSet presAssocID="{08D0F836-AFFB-4620-9C8C-D5E98B5B68D4}" presName="desTx" presStyleLbl="alignAccFollowNode1" presStyleIdx="4" presStyleCnt="5">
        <dgm:presLayoutVars/>
      </dgm:prSet>
      <dgm:spPr/>
    </dgm:pt>
  </dgm:ptLst>
  <dgm:cxnLst>
    <dgm:cxn modelId="{2705F80B-E692-4B07-98CA-BE0E9CE2480F}" type="presOf" srcId="{2F3C1B7F-A6B2-43A5-BD1A-C9AE98B275F6}" destId="{7A1C3357-814D-4E1D-91AC-CFFC965A058B}" srcOrd="0" destOrd="0" presId="urn:microsoft.com/office/officeart/2016/7/layout/HorizontalActionList"/>
    <dgm:cxn modelId="{53586311-8E14-41AC-8DAF-D0D69DFAF5A2}" type="presOf" srcId="{84A9FFFE-BB1B-4295-84FE-5E3B9CDA7869}" destId="{54659465-AF97-45EC-B789-375F6DC495FF}" srcOrd="0" destOrd="0" presId="urn:microsoft.com/office/officeart/2016/7/layout/HorizontalActionList"/>
    <dgm:cxn modelId="{9D58AD32-C4F3-4EDF-97A9-AEA6F62B31DF}" type="presOf" srcId="{59244E4B-F57F-476A-A1B1-365CD5A13C8C}" destId="{CC2EB57E-590B-4D80-B8ED-4292425AD3CE}" srcOrd="0" destOrd="0" presId="urn:microsoft.com/office/officeart/2016/7/layout/HorizontalActionList"/>
    <dgm:cxn modelId="{2B6E1C39-E3E5-4507-ADF4-B698FF1D2196}" srcId="{61A8579C-E6BA-4C04-8B58-88BA31943D10}" destId="{1725F3CC-C494-40F2-9058-8679D24BBD37}" srcOrd="0" destOrd="0" parTransId="{5E723E76-ACE0-403A-8C01-7125892E592D}" sibTransId="{51CC9D41-8BC6-4353-87E4-05A511A4ACD9}"/>
    <dgm:cxn modelId="{A9645C65-488A-4CF3-BFA0-912066991099}" srcId="{09260BFA-D474-498C-B231-CCAB29C57739}" destId="{59244E4B-F57F-476A-A1B1-365CD5A13C8C}" srcOrd="2" destOrd="0" parTransId="{EDB9C065-2F28-492E-B111-C004F9E8DBA5}" sibTransId="{4A6870E2-371D-42E7-A625-09D708F13A89}"/>
    <dgm:cxn modelId="{72E59167-69F2-48AE-9595-2D79EE3E82E6}" type="presOf" srcId="{9AF28BAA-DFAF-4C8B-BD03-4B9F2A350F81}" destId="{152C0EA9-D921-4F66-99CE-07ED6AB4F50D}" srcOrd="0" destOrd="0" presId="urn:microsoft.com/office/officeart/2016/7/layout/HorizontalActionList"/>
    <dgm:cxn modelId="{5AB65E54-E062-4B51-8C89-287216B91F51}" srcId="{09260BFA-D474-498C-B231-CCAB29C57739}" destId="{61A8579C-E6BA-4C04-8B58-88BA31943D10}" srcOrd="1" destOrd="0" parTransId="{50A77EFC-7672-4343-BE8E-CA2B6B94CC9B}" sibTransId="{ACE4443F-F304-4D8E-A783-F54F57310C0B}"/>
    <dgm:cxn modelId="{2B6C9275-36F8-446B-8B36-30FB04D6F52B}" type="presOf" srcId="{61A8579C-E6BA-4C04-8B58-88BA31943D10}" destId="{E289922E-E757-4817-89C7-6AC10A587D6F}" srcOrd="0" destOrd="0" presId="urn:microsoft.com/office/officeart/2016/7/layout/HorizontalActionList"/>
    <dgm:cxn modelId="{FA4D2F9A-2E7D-4A1D-AB9D-2241B6E4DA08}" srcId="{59244E4B-F57F-476A-A1B1-365CD5A13C8C}" destId="{C8285313-8885-477D-9DF5-E99A44E703D5}" srcOrd="0" destOrd="0" parTransId="{E2A609F3-9374-41FF-B779-8908EA99AA70}" sibTransId="{3E27E617-04BD-49BA-8901-61AC3B0D02BA}"/>
    <dgm:cxn modelId="{18660D9C-D2BA-4180-B018-1873E044D57B}" srcId="{08D0F836-AFFB-4620-9C8C-D5E98B5B68D4}" destId="{DDC0B275-37DB-46A8-B40F-6D950F1A9233}" srcOrd="0" destOrd="0" parTransId="{6E765DA0-B358-444A-BCE9-5411C541ED25}" sibTransId="{368F5695-5E6E-4080-AA75-DFC087F9ADA0}"/>
    <dgm:cxn modelId="{3B1004B2-B1EC-4F33-9ED4-93EE93B0BF4C}" type="presOf" srcId="{09260BFA-D474-498C-B231-CCAB29C57739}" destId="{046F829B-D76F-4027-B612-B985D14545B1}" srcOrd="0" destOrd="0" presId="urn:microsoft.com/office/officeart/2016/7/layout/HorizontalActionList"/>
    <dgm:cxn modelId="{0BBFA8B3-EA64-4FF6-A77C-1018F3FBFB7B}" srcId="{09260BFA-D474-498C-B231-CCAB29C57739}" destId="{08D0F836-AFFB-4620-9C8C-D5E98B5B68D4}" srcOrd="4" destOrd="0" parTransId="{B74E9731-50B3-4D86-BDB3-B39A9C2FF1FB}" sibTransId="{7567FF73-EABD-4F12-B847-CEBD177FC1EB}"/>
    <dgm:cxn modelId="{2C8657B7-D9B9-432C-813F-49F1D10E8C21}" srcId="{CACC854C-05E0-4360-A657-066D58A10B10}" destId="{9AF28BAA-DFAF-4C8B-BD03-4B9F2A350F81}" srcOrd="0" destOrd="0" parTransId="{67B9BABB-DD4F-4C3E-A4B3-668BF400FD8F}" sibTransId="{B89352C2-309A-454B-BBFA-A3AF3A0599C0}"/>
    <dgm:cxn modelId="{2864D5B9-CFB8-4AE2-9BF6-B4A040DD68E6}" type="presOf" srcId="{DDC0B275-37DB-46A8-B40F-6D950F1A9233}" destId="{CE04331D-D17E-48BF-810B-39EDF929FD9D}" srcOrd="0" destOrd="0" presId="urn:microsoft.com/office/officeart/2016/7/layout/HorizontalActionList"/>
    <dgm:cxn modelId="{D29326BB-0618-4928-8BEA-8A77BE4CB1BE}" type="presOf" srcId="{CACC854C-05E0-4360-A657-066D58A10B10}" destId="{1048226D-A254-43DF-B3AD-F5B670E3B58D}" srcOrd="0" destOrd="0" presId="urn:microsoft.com/office/officeart/2016/7/layout/HorizontalActionList"/>
    <dgm:cxn modelId="{1272D5C1-6B7C-444F-AE1C-BE8B121FF536}" type="presOf" srcId="{08D0F836-AFFB-4620-9C8C-D5E98B5B68D4}" destId="{8D5311BC-04E6-4226-BC82-86FA0DAC6A82}" srcOrd="0" destOrd="0" presId="urn:microsoft.com/office/officeart/2016/7/layout/HorizontalActionList"/>
    <dgm:cxn modelId="{3C4C72C5-E6CC-4051-9A49-17494690FBB9}" type="presOf" srcId="{1725F3CC-C494-40F2-9058-8679D24BBD37}" destId="{98E64A4B-2695-46AB-8B01-7E1B2E14F94D}" srcOrd="0" destOrd="0" presId="urn:microsoft.com/office/officeart/2016/7/layout/HorizontalActionList"/>
    <dgm:cxn modelId="{C081A7C6-AC0C-49AF-BA6D-F8C787881B63}" type="presOf" srcId="{C8285313-8885-477D-9DF5-E99A44E703D5}" destId="{C96A79F0-5797-41CE-ACEF-81D2DAAB2058}" srcOrd="0" destOrd="0" presId="urn:microsoft.com/office/officeart/2016/7/layout/HorizontalActionList"/>
    <dgm:cxn modelId="{BAA1ADEA-0B31-4C1C-9C51-5A4372FEAB3F}" srcId="{2F3C1B7F-A6B2-43A5-BD1A-C9AE98B275F6}" destId="{84A9FFFE-BB1B-4295-84FE-5E3B9CDA7869}" srcOrd="0" destOrd="0" parTransId="{13DBAEDB-4EAF-403C-962F-4C631798B7EA}" sibTransId="{8A44715E-EBCD-4733-B48B-374041DDA4CE}"/>
    <dgm:cxn modelId="{83539FEF-390D-4FC6-8ACC-CA6B805A48F8}" srcId="{09260BFA-D474-498C-B231-CCAB29C57739}" destId="{CACC854C-05E0-4360-A657-066D58A10B10}" srcOrd="3" destOrd="0" parTransId="{F3753A68-839F-4B9A-9F5E-78E13E8F6F46}" sibTransId="{AB8235B8-2AD4-4342-B9DA-A4497B27E731}"/>
    <dgm:cxn modelId="{85B690F5-496D-4DA9-850D-EEF82CC3D88A}" srcId="{09260BFA-D474-498C-B231-CCAB29C57739}" destId="{2F3C1B7F-A6B2-43A5-BD1A-C9AE98B275F6}" srcOrd="0" destOrd="0" parTransId="{4A2C3942-E5E4-4DB1-9823-B965AD325198}" sibTransId="{96932408-CB5F-420D-85B0-8CD9374FA069}"/>
    <dgm:cxn modelId="{8788375B-CFD1-4850-B865-412511F1E57D}" type="presParOf" srcId="{046F829B-D76F-4027-B612-B985D14545B1}" destId="{A22EFD85-0908-4E12-BE2B-87E71AFCA9B8}" srcOrd="0" destOrd="0" presId="urn:microsoft.com/office/officeart/2016/7/layout/HorizontalActionList"/>
    <dgm:cxn modelId="{EE62C03E-B28D-4C87-8EE7-A10F9AF5423D}" type="presParOf" srcId="{A22EFD85-0908-4E12-BE2B-87E71AFCA9B8}" destId="{7A1C3357-814D-4E1D-91AC-CFFC965A058B}" srcOrd="0" destOrd="0" presId="urn:microsoft.com/office/officeart/2016/7/layout/HorizontalActionList"/>
    <dgm:cxn modelId="{7731B1A8-AF37-4E2A-9D62-AF01A96C1AE2}" type="presParOf" srcId="{A22EFD85-0908-4E12-BE2B-87E71AFCA9B8}" destId="{54659465-AF97-45EC-B789-375F6DC495FF}" srcOrd="1" destOrd="0" presId="urn:microsoft.com/office/officeart/2016/7/layout/HorizontalActionList"/>
    <dgm:cxn modelId="{0EE09AC1-1E77-4A2E-B6BB-7B2580C3AF5A}" type="presParOf" srcId="{046F829B-D76F-4027-B612-B985D14545B1}" destId="{F1F83A09-2963-461B-8292-B064F666E83D}" srcOrd="1" destOrd="0" presId="urn:microsoft.com/office/officeart/2016/7/layout/HorizontalActionList"/>
    <dgm:cxn modelId="{ED16B8A3-571C-4D75-A43A-F48E9B6335AA}" type="presParOf" srcId="{046F829B-D76F-4027-B612-B985D14545B1}" destId="{CE9B0BD1-F9E5-4444-BDA9-090BFB76664D}" srcOrd="2" destOrd="0" presId="urn:microsoft.com/office/officeart/2016/7/layout/HorizontalActionList"/>
    <dgm:cxn modelId="{A1615676-0E9D-4D51-A0C4-F07407A39EF4}" type="presParOf" srcId="{CE9B0BD1-F9E5-4444-BDA9-090BFB76664D}" destId="{E289922E-E757-4817-89C7-6AC10A587D6F}" srcOrd="0" destOrd="0" presId="urn:microsoft.com/office/officeart/2016/7/layout/HorizontalActionList"/>
    <dgm:cxn modelId="{2002DB77-F1A0-4A2F-8F87-CA20C91706BE}" type="presParOf" srcId="{CE9B0BD1-F9E5-4444-BDA9-090BFB76664D}" destId="{98E64A4B-2695-46AB-8B01-7E1B2E14F94D}" srcOrd="1" destOrd="0" presId="urn:microsoft.com/office/officeart/2016/7/layout/HorizontalActionList"/>
    <dgm:cxn modelId="{F5BAE06F-B10C-43BA-A1BD-95A49164EC09}" type="presParOf" srcId="{046F829B-D76F-4027-B612-B985D14545B1}" destId="{7CF73F8C-B540-4CCE-8C71-85E03C1F46B9}" srcOrd="3" destOrd="0" presId="urn:microsoft.com/office/officeart/2016/7/layout/HorizontalActionList"/>
    <dgm:cxn modelId="{0338F07F-324F-4EB5-ADFC-5F70BB0B692F}" type="presParOf" srcId="{046F829B-D76F-4027-B612-B985D14545B1}" destId="{68191C92-F7FC-4F22-A756-DA3BC349AC9E}" srcOrd="4" destOrd="0" presId="urn:microsoft.com/office/officeart/2016/7/layout/HorizontalActionList"/>
    <dgm:cxn modelId="{251A2CE8-C13C-4809-9344-9D0B9F19DB17}" type="presParOf" srcId="{68191C92-F7FC-4F22-A756-DA3BC349AC9E}" destId="{CC2EB57E-590B-4D80-B8ED-4292425AD3CE}" srcOrd="0" destOrd="0" presId="urn:microsoft.com/office/officeart/2016/7/layout/HorizontalActionList"/>
    <dgm:cxn modelId="{1E9D56F9-C45C-4526-B54D-5720849258BE}" type="presParOf" srcId="{68191C92-F7FC-4F22-A756-DA3BC349AC9E}" destId="{C96A79F0-5797-41CE-ACEF-81D2DAAB2058}" srcOrd="1" destOrd="0" presId="urn:microsoft.com/office/officeart/2016/7/layout/HorizontalActionList"/>
    <dgm:cxn modelId="{6C54E106-BAF4-4053-B222-D82FC78FD665}" type="presParOf" srcId="{046F829B-D76F-4027-B612-B985D14545B1}" destId="{A0EB68F4-39B6-4FCC-AA41-A12F3DDC0EA8}" srcOrd="5" destOrd="0" presId="urn:microsoft.com/office/officeart/2016/7/layout/HorizontalActionList"/>
    <dgm:cxn modelId="{CDFF0864-7F01-4316-841F-06293BDF17F5}" type="presParOf" srcId="{046F829B-D76F-4027-B612-B985D14545B1}" destId="{228A63D7-D92E-41B1-B328-B964A439EB9B}" srcOrd="6" destOrd="0" presId="urn:microsoft.com/office/officeart/2016/7/layout/HorizontalActionList"/>
    <dgm:cxn modelId="{8510D826-A235-4657-9EE7-DEA96852752E}" type="presParOf" srcId="{228A63D7-D92E-41B1-B328-B964A439EB9B}" destId="{1048226D-A254-43DF-B3AD-F5B670E3B58D}" srcOrd="0" destOrd="0" presId="urn:microsoft.com/office/officeart/2016/7/layout/HorizontalActionList"/>
    <dgm:cxn modelId="{8A0E1F74-C223-49F1-BDFB-FDE82CBAA53B}" type="presParOf" srcId="{228A63D7-D92E-41B1-B328-B964A439EB9B}" destId="{152C0EA9-D921-4F66-99CE-07ED6AB4F50D}" srcOrd="1" destOrd="0" presId="urn:microsoft.com/office/officeart/2016/7/layout/HorizontalActionList"/>
    <dgm:cxn modelId="{6EF8EFAB-1CDC-4B1B-AF9A-61A0DBB854A6}" type="presParOf" srcId="{046F829B-D76F-4027-B612-B985D14545B1}" destId="{72478F8E-2A58-447E-842E-BF9BE1E9204E}" srcOrd="7" destOrd="0" presId="urn:microsoft.com/office/officeart/2016/7/layout/HorizontalActionList"/>
    <dgm:cxn modelId="{99769127-BA79-4AD2-8392-38486E792F5D}" type="presParOf" srcId="{046F829B-D76F-4027-B612-B985D14545B1}" destId="{7793D6F9-6347-4811-9EFE-1AD7264EE721}" srcOrd="8" destOrd="0" presId="urn:microsoft.com/office/officeart/2016/7/layout/HorizontalActionList"/>
    <dgm:cxn modelId="{B62503F5-9E2C-42B0-A671-6F903D3438F6}" type="presParOf" srcId="{7793D6F9-6347-4811-9EFE-1AD7264EE721}" destId="{8D5311BC-04E6-4226-BC82-86FA0DAC6A82}" srcOrd="0" destOrd="0" presId="urn:microsoft.com/office/officeart/2016/7/layout/HorizontalActionList"/>
    <dgm:cxn modelId="{2160B66D-EEC5-4E0C-A5C2-C6B9765820D1}" type="presParOf" srcId="{7793D6F9-6347-4811-9EFE-1AD7264EE721}" destId="{CE04331D-D17E-48BF-810B-39EDF929FD9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3357-814D-4E1D-91AC-CFFC965A058B}">
      <dsp:nvSpPr>
        <dsp:cNvPr id="0" name=""/>
        <dsp:cNvSpPr/>
      </dsp:nvSpPr>
      <dsp:spPr>
        <a:xfrm>
          <a:off x="9272" y="870267"/>
          <a:ext cx="1487399" cy="446219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538" tIns="117538" rIns="117538" bIns="11753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LISTEN</a:t>
          </a:r>
        </a:p>
      </dsp:txBody>
      <dsp:txXfrm>
        <a:off x="9272" y="870267"/>
        <a:ext cx="1487399" cy="446219"/>
      </dsp:txXfrm>
    </dsp:sp>
    <dsp:sp modelId="{54659465-AF97-45EC-B789-375F6DC495FF}">
      <dsp:nvSpPr>
        <dsp:cNvPr id="0" name=""/>
        <dsp:cNvSpPr/>
      </dsp:nvSpPr>
      <dsp:spPr>
        <a:xfrm>
          <a:off x="9272" y="1316487"/>
          <a:ext cx="1487399" cy="216458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22" tIns="146922" rIns="146922" bIns="14692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Listen to lived experience</a:t>
          </a:r>
        </a:p>
      </dsp:txBody>
      <dsp:txXfrm>
        <a:off x="9272" y="1316487"/>
        <a:ext cx="1487399" cy="2164582"/>
      </dsp:txXfrm>
    </dsp:sp>
    <dsp:sp modelId="{E289922E-E757-4817-89C7-6AC10A587D6F}">
      <dsp:nvSpPr>
        <dsp:cNvPr id="0" name=""/>
        <dsp:cNvSpPr/>
      </dsp:nvSpPr>
      <dsp:spPr>
        <a:xfrm>
          <a:off x="1604461" y="870267"/>
          <a:ext cx="1487399" cy="44621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538" tIns="117538" rIns="117538" bIns="11753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EMBED</a:t>
          </a:r>
        </a:p>
      </dsp:txBody>
      <dsp:txXfrm>
        <a:off x="1604461" y="870267"/>
        <a:ext cx="1487399" cy="446219"/>
      </dsp:txXfrm>
    </dsp:sp>
    <dsp:sp modelId="{98E64A4B-2695-46AB-8B01-7E1B2E14F94D}">
      <dsp:nvSpPr>
        <dsp:cNvPr id="0" name=""/>
        <dsp:cNvSpPr/>
      </dsp:nvSpPr>
      <dsp:spPr>
        <a:xfrm>
          <a:off x="1604461" y="1316487"/>
          <a:ext cx="1487399" cy="216458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22" tIns="146922" rIns="146922" bIns="14692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Embed safety at every level</a:t>
          </a:r>
        </a:p>
      </dsp:txBody>
      <dsp:txXfrm>
        <a:off x="1604461" y="1316487"/>
        <a:ext cx="1487399" cy="2164582"/>
      </dsp:txXfrm>
    </dsp:sp>
    <dsp:sp modelId="{CC2EB57E-590B-4D80-B8ED-4292425AD3CE}">
      <dsp:nvSpPr>
        <dsp:cNvPr id="0" name=""/>
        <dsp:cNvSpPr/>
      </dsp:nvSpPr>
      <dsp:spPr>
        <a:xfrm>
          <a:off x="3199650" y="870267"/>
          <a:ext cx="1487399" cy="446219"/>
        </a:xfrm>
        <a:prstGeom prst="rect">
          <a:avLst/>
        </a:prstGeom>
        <a:solidFill>
          <a:srgbClr val="174117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538" tIns="117538" rIns="117538" bIns="11753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INVEST</a:t>
          </a:r>
        </a:p>
      </dsp:txBody>
      <dsp:txXfrm>
        <a:off x="3199650" y="870267"/>
        <a:ext cx="1487399" cy="446219"/>
      </dsp:txXfrm>
    </dsp:sp>
    <dsp:sp modelId="{C96A79F0-5797-41CE-ACEF-81D2DAAB2058}">
      <dsp:nvSpPr>
        <dsp:cNvPr id="0" name=""/>
        <dsp:cNvSpPr/>
      </dsp:nvSpPr>
      <dsp:spPr>
        <a:xfrm>
          <a:off x="3199650" y="1316487"/>
          <a:ext cx="1487399" cy="216458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22" tIns="146922" rIns="146922" bIns="14692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Invest in disability-led training</a:t>
          </a:r>
        </a:p>
      </dsp:txBody>
      <dsp:txXfrm>
        <a:off x="3199650" y="1316487"/>
        <a:ext cx="1487399" cy="2164582"/>
      </dsp:txXfrm>
    </dsp:sp>
    <dsp:sp modelId="{1048226D-A254-43DF-B3AD-F5B670E3B58D}">
      <dsp:nvSpPr>
        <dsp:cNvPr id="0" name=""/>
        <dsp:cNvSpPr/>
      </dsp:nvSpPr>
      <dsp:spPr>
        <a:xfrm>
          <a:off x="4794839" y="870267"/>
          <a:ext cx="1487399" cy="44621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538" tIns="117538" rIns="117538" bIns="11753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ADVOCATE</a:t>
          </a:r>
        </a:p>
      </dsp:txBody>
      <dsp:txXfrm>
        <a:off x="4794839" y="870267"/>
        <a:ext cx="1487399" cy="446219"/>
      </dsp:txXfrm>
    </dsp:sp>
    <dsp:sp modelId="{152C0EA9-D921-4F66-99CE-07ED6AB4F50D}">
      <dsp:nvSpPr>
        <dsp:cNvPr id="0" name=""/>
        <dsp:cNvSpPr/>
      </dsp:nvSpPr>
      <dsp:spPr>
        <a:xfrm>
          <a:off x="4794839" y="1316487"/>
          <a:ext cx="1487399" cy="216458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22" tIns="146922" rIns="146922" bIns="14692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Advocate for funding &amp; flexibility</a:t>
          </a:r>
        </a:p>
      </dsp:txBody>
      <dsp:txXfrm>
        <a:off x="4794839" y="1316487"/>
        <a:ext cx="1487399" cy="2164582"/>
      </dsp:txXfrm>
    </dsp:sp>
    <dsp:sp modelId="{8D5311BC-04E6-4226-BC82-86FA0DAC6A82}">
      <dsp:nvSpPr>
        <dsp:cNvPr id="0" name=""/>
        <dsp:cNvSpPr/>
      </dsp:nvSpPr>
      <dsp:spPr>
        <a:xfrm>
          <a:off x="6390027" y="870267"/>
          <a:ext cx="1487399" cy="446219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7538" tIns="117538" rIns="117538" bIns="11753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LEAD</a:t>
          </a:r>
        </a:p>
      </dsp:txBody>
      <dsp:txXfrm>
        <a:off x="6390027" y="870267"/>
        <a:ext cx="1487399" cy="446219"/>
      </dsp:txXfrm>
    </dsp:sp>
    <dsp:sp modelId="{CE04331D-D17E-48BF-810B-39EDF929FD9D}">
      <dsp:nvSpPr>
        <dsp:cNvPr id="0" name=""/>
        <dsp:cNvSpPr/>
      </dsp:nvSpPr>
      <dsp:spPr>
        <a:xfrm>
          <a:off x="6390027" y="1316487"/>
          <a:ext cx="1487399" cy="2164582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922" tIns="146922" rIns="146922" bIns="14692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Lead with kindness</a:t>
          </a:r>
        </a:p>
      </dsp:txBody>
      <dsp:txXfrm>
        <a:off x="6390027" y="1316487"/>
        <a:ext cx="1487399" cy="2164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on a stool&#10;&#10;AI-generated content may be incorrect.">
            <a:extLst>
              <a:ext uri="{FF2B5EF4-FFF2-40B4-BE49-F238E27FC236}">
                <a16:creationId xmlns:a16="http://schemas.microsoft.com/office/drawing/2014/main" id="{B9116153-B1FF-6C22-5591-107D33FF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90" r="13084" b="9091"/>
          <a:stretch>
            <a:fillRect/>
          </a:stretch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D0449-6854-C820-C618-6EDB47D61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4" y="1122363"/>
            <a:ext cx="3959516" cy="3204134"/>
          </a:xfrm>
        </p:spPr>
        <p:txBody>
          <a:bodyPr anchor="b">
            <a:no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</a:rPr>
              <a:t>LIFE ON THE MOVE </a:t>
            </a:r>
            <a:br>
              <a:rPr lang="en-GB" sz="3600" b="1" dirty="0">
                <a:solidFill>
                  <a:schemeClr val="bg1"/>
                </a:solidFill>
              </a:rPr>
            </a:b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What Makes a Great Community Transport Service &amp; How We Can All Help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CE6CA-DEAB-28DB-56C3-352C85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553115" cy="1208141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GB" sz="2400" b="1" dirty="0">
                <a:solidFill>
                  <a:schemeClr val="bg1"/>
                </a:solidFill>
              </a:rPr>
              <a:t>By Rachael </a:t>
            </a:r>
            <a:r>
              <a:rPr lang="en-GB" sz="2400" b="1" dirty="0" err="1">
                <a:solidFill>
                  <a:schemeClr val="bg1"/>
                </a:solidFill>
              </a:rPr>
              <a:t>Leahcar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en-GB" sz="2400" b="1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GB" sz="2400" b="1" dirty="0">
                <a:solidFill>
                  <a:schemeClr val="bg1"/>
                </a:solidFill>
              </a:rPr>
              <a:t>ACTA National Conference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9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621262" cy="1225650"/>
          </a:xfrm>
        </p:spPr>
        <p:txBody>
          <a:bodyPr anchor="b">
            <a:normAutofit/>
          </a:bodyPr>
          <a:lstStyle/>
          <a:p>
            <a:r>
              <a:rPr lang="en-GB" sz="3300" b="1" dirty="0">
                <a:solidFill>
                  <a:schemeClr val="bg1"/>
                </a:solidFill>
              </a:rPr>
              <a:t>Personal Reflection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99" y="1909192"/>
            <a:ext cx="4249911" cy="3647710"/>
          </a:xfrm>
        </p:spPr>
        <p:txBody>
          <a:bodyPr>
            <a:normAutofit/>
          </a:bodyPr>
          <a:lstStyle/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Speaking from lived experience 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Transport = freedom, but failures make you feel small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We can build better, together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Life on the move should be full of possibility for everyone</a:t>
            </a:r>
          </a:p>
          <a:p>
            <a:pPr marL="0" indent="0">
              <a:buNone/>
              <a:defRPr sz="1400"/>
            </a:pPr>
            <a:endParaRPr lang="en-GB" sz="2000" b="1" dirty="0">
              <a:solidFill>
                <a:schemeClr val="bg1"/>
              </a:solidFill>
            </a:endParaRPr>
          </a:p>
          <a:p>
            <a:pPr marL="0" indent="0" algn="ctr">
              <a:buNone/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"Together, we can make sure life on the move is full of possibility for everyone."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itting next to a dog&#10;&#10;AI-generated content may be incorrect.">
            <a:extLst>
              <a:ext uri="{FF2B5EF4-FFF2-40B4-BE49-F238E27FC236}">
                <a16:creationId xmlns:a16="http://schemas.microsoft.com/office/drawing/2014/main" id="{1BE3DFCD-C45D-9E93-373D-908A0195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89" y="1304044"/>
            <a:ext cx="4249911" cy="4249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collage of a baby&#10;&#10;AI-generated content may be incorrect.">
            <a:extLst>
              <a:ext uri="{FF2B5EF4-FFF2-40B4-BE49-F238E27FC236}">
                <a16:creationId xmlns:a16="http://schemas.microsoft.com/office/drawing/2014/main" id="{B66B2E59-0D5B-AD15-88C8-6FF2557D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78" r="1" b="12382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sz="4200" b="1" dirty="0">
                <a:solidFill>
                  <a:schemeClr val="bg1"/>
                </a:solidFill>
              </a:rPr>
              <a:t>Inspiration &amp; Upbringing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146" y="4018143"/>
            <a:ext cx="4019354" cy="2129599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defRPr sz="1400"/>
            </a:pPr>
            <a:r>
              <a:rPr lang="en-GB" sz="1800" b="1" dirty="0">
                <a:solidFill>
                  <a:schemeClr val="bg1"/>
                </a:solidFill>
              </a:rPr>
              <a:t>Born with Retinitis Pigmentosa (RP) – degenerative genetic eye condition</a:t>
            </a:r>
          </a:p>
          <a:p>
            <a:pPr>
              <a:lnSpc>
                <a:spcPct val="90000"/>
              </a:lnSpc>
              <a:defRPr sz="1400"/>
            </a:pPr>
            <a:r>
              <a:rPr lang="en-GB" sz="1800" b="1" dirty="0">
                <a:solidFill>
                  <a:schemeClr val="bg1"/>
                </a:solidFill>
              </a:rPr>
              <a:t>Vision decreased from 50% at birth to 2-5% today</a:t>
            </a:r>
          </a:p>
          <a:p>
            <a:pPr>
              <a:lnSpc>
                <a:spcPct val="90000"/>
              </a:lnSpc>
              <a:defRPr sz="1400"/>
            </a:pPr>
            <a:r>
              <a:rPr lang="en-GB" sz="1800" b="1" dirty="0">
                <a:solidFill>
                  <a:schemeClr val="bg1"/>
                </a:solidFill>
              </a:rPr>
              <a:t>Early passions: sports &amp; music</a:t>
            </a:r>
          </a:p>
          <a:p>
            <a:pPr>
              <a:lnSpc>
                <a:spcPct val="90000"/>
              </a:lnSpc>
              <a:defRPr sz="1400"/>
            </a:pPr>
            <a:r>
              <a:rPr lang="en-GB" sz="1800" b="1" dirty="0">
                <a:solidFill>
                  <a:schemeClr val="bg1"/>
                </a:solidFill>
              </a:rPr>
              <a:t>Music became a strength — connection through sound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37AB5537-49C5-DDE6-67FA-35EAE622A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34" r="40484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GB" sz="3500" b="1" dirty="0">
                <a:solidFill>
                  <a:schemeClr val="bg1"/>
                </a:solidFill>
              </a:rPr>
              <a:t>Teen Years &amp;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743200"/>
            <a:ext cx="4057627" cy="3496878"/>
          </a:xfrm>
        </p:spPr>
        <p:txBody>
          <a:bodyPr anchor="ctr">
            <a:normAutofit/>
          </a:bodyPr>
          <a:lstStyle/>
          <a:p>
            <a:pPr>
              <a:defRPr sz="1400"/>
            </a:pPr>
            <a:r>
              <a:rPr lang="en-GB" sz="1700" b="1" dirty="0">
                <a:solidFill>
                  <a:schemeClr val="bg1"/>
                </a:solidFill>
              </a:rPr>
              <a:t>First cane use = self-conscious → became proud of it</a:t>
            </a:r>
          </a:p>
          <a:p>
            <a:pPr>
              <a:defRPr sz="1400"/>
            </a:pPr>
            <a:r>
              <a:rPr lang="en-GB" sz="1700" b="1" dirty="0">
                <a:solidFill>
                  <a:schemeClr val="bg1"/>
                </a:solidFill>
              </a:rPr>
              <a:t>Cane = tool for safety &amp; independence</a:t>
            </a:r>
          </a:p>
          <a:p>
            <a:pPr>
              <a:defRPr sz="1400"/>
            </a:pPr>
            <a:r>
              <a:rPr lang="en-GB" sz="1700" b="1" dirty="0">
                <a:solidFill>
                  <a:schemeClr val="bg1"/>
                </a:solidFill>
              </a:rPr>
              <a:t>Early public transport challenge: got lost after unclear driver communication</a:t>
            </a:r>
          </a:p>
          <a:p>
            <a:pPr>
              <a:defRPr sz="1400"/>
            </a:pPr>
            <a:r>
              <a:rPr lang="en-GB" sz="1700" b="1" dirty="0">
                <a:solidFill>
                  <a:schemeClr val="bg1"/>
                </a:solidFill>
              </a:rPr>
              <a:t>Now: apps like Google Maps, </a:t>
            </a:r>
            <a:r>
              <a:rPr lang="en-GB" sz="1700" b="1" dirty="0" err="1">
                <a:solidFill>
                  <a:schemeClr val="bg1"/>
                </a:solidFill>
              </a:rPr>
              <a:t>Blindsquare</a:t>
            </a:r>
            <a:r>
              <a:rPr lang="en-GB" sz="1700" b="1" dirty="0">
                <a:solidFill>
                  <a:schemeClr val="bg1"/>
                </a:solidFill>
              </a:rPr>
              <a:t>, Lazarillo assist navigation</a:t>
            </a:r>
          </a:p>
          <a:p>
            <a:pPr>
              <a:defRPr sz="1400"/>
            </a:pPr>
            <a:r>
              <a:rPr lang="en-GB" sz="1700" b="1" dirty="0">
                <a:solidFill>
                  <a:schemeClr val="bg1"/>
                </a:solidFill>
              </a:rPr>
              <a:t>"When it works, it empowers. When it fails, it isolates."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669925"/>
            <a:ext cx="3600450" cy="1325563"/>
          </a:xfrm>
        </p:spPr>
        <p:txBody>
          <a:bodyPr anchor="b"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Dog Guide: Ella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026340"/>
            <a:ext cx="457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428533"/>
            <a:ext cx="4159250" cy="3711571"/>
          </a:xfrm>
        </p:spPr>
        <p:txBody>
          <a:bodyPr>
            <a:normAutofit fontScale="92500"/>
          </a:bodyPr>
          <a:lstStyle/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Cane limitations → applied for dog guide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Ella = partner in independence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Saved me from a cliff during a walk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Travelled nationwide during Colours of My Life tour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Retired at 10 → lived happily at home until passing this year</a:t>
            </a:r>
          </a:p>
        </p:txBody>
      </p:sp>
      <p:pic>
        <p:nvPicPr>
          <p:cNvPr id="7" name="Picture 6" descr="A person walking a dog in an airplane&#10;&#10;AI-generated content may be incorrect.">
            <a:extLst>
              <a:ext uri="{FF2B5EF4-FFF2-40B4-BE49-F238E27FC236}">
                <a16:creationId xmlns:a16="http://schemas.microsoft.com/office/drawing/2014/main" id="{CB89BCCA-D96D-4DBB-2F40-861E097A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94" y="416439"/>
            <a:ext cx="2691480" cy="26914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3702" y="182859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dog&#10;&#10;AI-generated content may be incorrect.">
            <a:extLst>
              <a:ext uri="{FF2B5EF4-FFF2-40B4-BE49-F238E27FC236}">
                <a16:creationId xmlns:a16="http://schemas.microsoft.com/office/drawing/2014/main" id="{C03E914D-E9E5-6B8E-2C7D-205C32858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995" y="4113228"/>
            <a:ext cx="2691480" cy="20186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8803" y="3543213"/>
            <a:ext cx="2997196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n-GB" sz="3300" b="1" dirty="0">
                <a:solidFill>
                  <a:schemeClr val="bg1"/>
                </a:solidFill>
              </a:rPr>
              <a:t>Dog Guide: Jarvis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2112392"/>
            <a:ext cx="4445000" cy="3513708"/>
          </a:xfrm>
        </p:spPr>
        <p:txBody>
          <a:bodyPr>
            <a:normAutofit/>
          </a:bodyPr>
          <a:lstStyle/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Current dog guide: Jarvis — intuitive, loyal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“Find home” moment proved trust &amp; teamwork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Challenges: taxi refusals, café denials, access discrimination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Assistance dogs protected by law — education still needed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itting on a bench with a dog&#10;&#10;AI-generated content may be incorrect.">
            <a:extLst>
              <a:ext uri="{FF2B5EF4-FFF2-40B4-BE49-F238E27FC236}">
                <a16:creationId xmlns:a16="http://schemas.microsoft.com/office/drawing/2014/main" id="{E84B701B-F628-2BBD-3C97-D38FA284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89" y="1304044"/>
            <a:ext cx="4249911" cy="42499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</a:rPr>
              <a:t>Everyday Experiences of Transport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909192"/>
            <a:ext cx="4576589" cy="3647710"/>
          </a:xfrm>
        </p:spPr>
        <p:txBody>
          <a:bodyPr>
            <a:normAutofit/>
          </a:bodyPr>
          <a:lstStyle/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12+ years of transport experiences: including autonomous bus trial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Positive: respectful, patient drivers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Negative: refusals, unsafe situations, lack of training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Safer Me, Safer You: sexual &amp; social safety focus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itting on a bus&#10;&#10;AI-generated content may be incorrect.">
            <a:extLst>
              <a:ext uri="{FF2B5EF4-FFF2-40B4-BE49-F238E27FC236}">
                <a16:creationId xmlns:a16="http://schemas.microsoft.com/office/drawing/2014/main" id="{3BC28306-F764-6DFB-8340-54609C6E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537"/>
          <a:stretch>
            <a:fillRect/>
          </a:stretch>
        </p:blipFill>
        <p:spPr>
          <a:xfrm>
            <a:off x="4894089" y="10"/>
            <a:ext cx="4249911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n-GB" sz="3300" b="1" dirty="0">
                <a:solidFill>
                  <a:schemeClr val="bg1"/>
                </a:solidFill>
              </a:rPr>
              <a:t>What Makes a Great Service?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959992"/>
            <a:ext cx="4411488" cy="3647710"/>
          </a:xfrm>
        </p:spPr>
        <p:txBody>
          <a:bodyPr>
            <a:normAutofit fontScale="92500" lnSpcReduction="20000"/>
          </a:bodyPr>
          <a:lstStyle/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Safety – physical, emotional, psychological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Respect – time, access needs, autonomy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Empowerment – more independence after using service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Training + empathy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Flexibility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Consistency + reliability 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Affordability </a:t>
            </a:r>
          </a:p>
          <a:p>
            <a:pPr>
              <a:defRPr sz="1400"/>
            </a:pPr>
            <a:r>
              <a:rPr lang="en-GB" sz="2400" b="1" dirty="0">
                <a:solidFill>
                  <a:schemeClr val="bg1"/>
                </a:solidFill>
              </a:rPr>
              <a:t>Co-design with lived experience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4BCB1843-F9AA-740B-6792-7C2D0951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89" y="1304044"/>
            <a:ext cx="4249911" cy="42499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46E03B-EFC4-555C-6BF0-4AA6D75F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1049" b="199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b="1" dirty="0"/>
              <a:t>How We Can All Help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E8FC8B-BD9D-154F-975E-125A67F42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11491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b="1" dirty="0">
                <a:solidFill>
                  <a:schemeClr val="bg1"/>
                </a:solidFill>
              </a:rPr>
              <a:t>The Road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350762"/>
            <a:ext cx="4734725" cy="3917773"/>
          </a:xfrm>
        </p:spPr>
        <p:txBody>
          <a:bodyPr>
            <a:normAutofit/>
          </a:bodyPr>
          <a:lstStyle/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Self-driving shuttles with tailored audio navigation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Booking systems that talk &amp; listen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Sensory-friendly alerts for drivers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Real-time route updates compatible with screen readers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Transport hubs as inclusion spaces</a:t>
            </a:r>
          </a:p>
          <a:p>
            <a:pPr>
              <a:defRPr sz="1400"/>
            </a:pPr>
            <a:r>
              <a:rPr lang="en-GB" sz="2000" b="1" dirty="0">
                <a:solidFill>
                  <a:schemeClr val="bg1"/>
                </a:solidFill>
              </a:rPr>
              <a:t>Imagine a world where no one is left behind because of how they move.</a:t>
            </a:r>
          </a:p>
        </p:txBody>
      </p:sp>
      <p:pic>
        <p:nvPicPr>
          <p:cNvPr id="5" name="Picture 4" descr="A road with an arrow painted on it&#10;&#10;AI-generated content may be incorrect.">
            <a:extLst>
              <a:ext uri="{FF2B5EF4-FFF2-40B4-BE49-F238E27FC236}">
                <a16:creationId xmlns:a16="http://schemas.microsoft.com/office/drawing/2014/main" id="{9CB97126-6836-C241-1601-64977EB5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25" y="2593013"/>
            <a:ext cx="3591379" cy="293971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206FDD6418A45BE3B1393E0C21E1E" ma:contentTypeVersion="14" ma:contentTypeDescription="Create a new document." ma:contentTypeScope="" ma:versionID="e45922b98e6d2648533b18bcf418879b">
  <xsd:schema xmlns:xsd="http://www.w3.org/2001/XMLSchema" xmlns:xs="http://www.w3.org/2001/XMLSchema" xmlns:p="http://schemas.microsoft.com/office/2006/metadata/properties" xmlns:ns2="35d14f6a-e39d-4c14-8e21-213cea4f3cb9" xmlns:ns3="1b234961-d2fc-43cd-9c93-79b9fb214c46" targetNamespace="http://schemas.microsoft.com/office/2006/metadata/properties" ma:root="true" ma:fieldsID="5ed71f8c87b394b5a22ca92d002af105" ns2:_="" ns3:_="">
    <xsd:import namespace="35d14f6a-e39d-4c14-8e21-213cea4f3cb9"/>
    <xsd:import namespace="1b234961-d2fc-43cd-9c93-79b9fb214c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14f6a-e39d-4c14-8e21-213cea4f3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982047-9019-4d5d-b8d6-420794f8e4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34961-d2fc-43cd-9c93-79b9fb214c4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15f6f97-53f6-4442-9659-c30bcd335f9d}" ma:internalName="TaxCatchAll" ma:showField="CatchAllData" ma:web="1b234961-d2fc-43cd-9c93-79b9fb214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234961-d2fc-43cd-9c93-79b9fb214c46" xsi:nil="true"/>
    <lcf76f155ced4ddcb4097134ff3c332f xmlns="35d14f6a-e39d-4c14-8e21-213cea4f3c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490B47-403C-4E92-8E21-33D1537D739E}"/>
</file>

<file path=customXml/itemProps2.xml><?xml version="1.0" encoding="utf-8"?>
<ds:datastoreItem xmlns:ds="http://schemas.openxmlformats.org/officeDocument/2006/customXml" ds:itemID="{2F1F21AB-9C63-40F5-AE3D-BE3FCC3EE5B7}"/>
</file>

<file path=customXml/itemProps3.xml><?xml version="1.0" encoding="utf-8"?>
<ds:datastoreItem xmlns:ds="http://schemas.openxmlformats.org/officeDocument/2006/customXml" ds:itemID="{E6C9A363-11FE-40EB-862D-52765CAC2F5E}"/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419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LIFE ON THE MOVE   What Makes a Great Community Transport Service &amp; How We Can All Help</vt:lpstr>
      <vt:lpstr>Inspiration &amp; Upbringing</vt:lpstr>
      <vt:lpstr>Teen Years &amp; Independence</vt:lpstr>
      <vt:lpstr>Dog Guide: Ella</vt:lpstr>
      <vt:lpstr>Dog Guide: Jarvis</vt:lpstr>
      <vt:lpstr>Everyday Experiences of Transport</vt:lpstr>
      <vt:lpstr>What Makes a Great Service?</vt:lpstr>
      <vt:lpstr>How We Can All Help</vt:lpstr>
      <vt:lpstr>The Road Ahead</vt:lpstr>
      <vt:lpstr>Personal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Rachael Johinke</cp:lastModifiedBy>
  <cp:revision>7</cp:revision>
  <dcterms:created xsi:type="dcterms:W3CDTF">2013-01-27T09:14:16Z</dcterms:created>
  <dcterms:modified xsi:type="dcterms:W3CDTF">2025-08-18T03:15:31Z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0x010100774206FDD6418A45BE3B1393E0C21E1E</vt:lpwstr>
  </property>
</Properties>
</file>