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4958" r:id="rId6"/>
    <p:sldId id="4959" r:id="rId7"/>
    <p:sldId id="4967" r:id="rId8"/>
    <p:sldId id="4968" r:id="rId9"/>
    <p:sldId id="4964" r:id="rId10"/>
    <p:sldId id="49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D1F"/>
    <a:srgbClr val="4B575F"/>
    <a:srgbClr val="F8971D"/>
    <a:srgbClr val="78A22F"/>
    <a:srgbClr val="2D6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690DED-817F-47D0-9424-F9C73F6F709E}" v="8" dt="2025-08-20T22:31:4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Sparrow" userId="eb6960d2-0693-4de3-aa69-51006d06bdaa" providerId="ADAL" clId="{4F690DED-817F-47D0-9424-F9C73F6F709E}"/>
    <pc:docChg chg="undo custSel addSld delSld modSld sldOrd">
      <pc:chgData name="Patricia Sparrow" userId="eb6960d2-0693-4de3-aa69-51006d06bdaa" providerId="ADAL" clId="{4F690DED-817F-47D0-9424-F9C73F6F709E}" dt="2025-08-20T22:34:43.886" v="385" actId="255"/>
      <pc:docMkLst>
        <pc:docMk/>
      </pc:docMkLst>
      <pc:sldChg chg="modSp mod">
        <pc:chgData name="Patricia Sparrow" userId="eb6960d2-0693-4de3-aa69-51006d06bdaa" providerId="ADAL" clId="{4F690DED-817F-47D0-9424-F9C73F6F709E}" dt="2025-08-20T22:25:24.494" v="30" actId="20577"/>
        <pc:sldMkLst>
          <pc:docMk/>
          <pc:sldMk cId="0" sldId="256"/>
        </pc:sldMkLst>
        <pc:spChg chg="mod">
          <ac:chgData name="Patricia Sparrow" userId="eb6960d2-0693-4de3-aa69-51006d06bdaa" providerId="ADAL" clId="{4F690DED-817F-47D0-9424-F9C73F6F709E}" dt="2025-08-20T22:25:24.494" v="30" actId="20577"/>
          <ac:spMkLst>
            <pc:docMk/>
            <pc:sldMk cId="0" sldId="256"/>
            <ac:spMk id="2" creationId="{15EC839B-FF05-4F93-B912-A9B4E9936260}"/>
          </ac:spMkLst>
        </pc:spChg>
      </pc:sldChg>
      <pc:sldChg chg="modSp mod">
        <pc:chgData name="Patricia Sparrow" userId="eb6960d2-0693-4de3-aa69-51006d06bdaa" providerId="ADAL" clId="{4F690DED-817F-47D0-9424-F9C73F6F709E}" dt="2025-08-20T22:34:43.886" v="385" actId="255"/>
        <pc:sldMkLst>
          <pc:docMk/>
          <pc:sldMk cId="701926046" sldId="4958"/>
        </pc:sldMkLst>
        <pc:spChg chg="mod">
          <ac:chgData name="Patricia Sparrow" userId="eb6960d2-0693-4de3-aa69-51006d06bdaa" providerId="ADAL" clId="{4F690DED-817F-47D0-9424-F9C73F6F709E}" dt="2025-08-20T22:34:43.886" v="385" actId="255"/>
          <ac:spMkLst>
            <pc:docMk/>
            <pc:sldMk cId="701926046" sldId="4958"/>
            <ac:spMk id="8" creationId="{D59B9F49-974F-0D8E-79C5-A875BA9FF906}"/>
          </ac:spMkLst>
        </pc:spChg>
      </pc:sldChg>
      <pc:sldChg chg="modSp mod">
        <pc:chgData name="Patricia Sparrow" userId="eb6960d2-0693-4de3-aa69-51006d06bdaa" providerId="ADAL" clId="{4F690DED-817F-47D0-9424-F9C73F6F709E}" dt="2025-08-20T22:34:14.606" v="380" actId="255"/>
        <pc:sldMkLst>
          <pc:docMk/>
          <pc:sldMk cId="556963229" sldId="4959"/>
        </pc:sldMkLst>
        <pc:spChg chg="mod">
          <ac:chgData name="Patricia Sparrow" userId="eb6960d2-0693-4de3-aa69-51006d06bdaa" providerId="ADAL" clId="{4F690DED-817F-47D0-9424-F9C73F6F709E}" dt="2025-08-20T22:26:04.643" v="63"/>
          <ac:spMkLst>
            <pc:docMk/>
            <pc:sldMk cId="556963229" sldId="4959"/>
            <ac:spMk id="6" creationId="{2EE90E84-0201-A9AC-F7B8-0C319FD5A362}"/>
          </ac:spMkLst>
        </pc:spChg>
        <pc:spChg chg="mod">
          <ac:chgData name="Patricia Sparrow" userId="eb6960d2-0693-4de3-aa69-51006d06bdaa" providerId="ADAL" clId="{4F690DED-817F-47D0-9424-F9C73F6F709E}" dt="2025-08-20T22:34:14.606" v="380" actId="255"/>
          <ac:spMkLst>
            <pc:docMk/>
            <pc:sldMk cId="556963229" sldId="4959"/>
            <ac:spMk id="8" creationId="{1A34801D-4C52-E169-5A42-C543E4222BFD}"/>
          </ac:spMkLst>
        </pc:spChg>
      </pc:sldChg>
      <pc:sldChg chg="del ord">
        <pc:chgData name="Patricia Sparrow" userId="eb6960d2-0693-4de3-aa69-51006d06bdaa" providerId="ADAL" clId="{4F690DED-817F-47D0-9424-F9C73F6F709E}" dt="2025-08-20T22:29:39.191" v="152" actId="47"/>
        <pc:sldMkLst>
          <pc:docMk/>
          <pc:sldMk cId="4200962080" sldId="4960"/>
        </pc:sldMkLst>
      </pc:sldChg>
      <pc:sldChg chg="del">
        <pc:chgData name="Patricia Sparrow" userId="eb6960d2-0693-4de3-aa69-51006d06bdaa" providerId="ADAL" clId="{4F690DED-817F-47D0-9424-F9C73F6F709E}" dt="2025-08-20T22:28:59.075" v="123" actId="47"/>
        <pc:sldMkLst>
          <pc:docMk/>
          <pc:sldMk cId="1612099763" sldId="4961"/>
        </pc:sldMkLst>
      </pc:sldChg>
      <pc:sldChg chg="del">
        <pc:chgData name="Patricia Sparrow" userId="eb6960d2-0693-4de3-aa69-51006d06bdaa" providerId="ADAL" clId="{4F690DED-817F-47D0-9424-F9C73F6F709E}" dt="2025-08-20T22:29:02.088" v="124" actId="47"/>
        <pc:sldMkLst>
          <pc:docMk/>
          <pc:sldMk cId="3427832480" sldId="4962"/>
        </pc:sldMkLst>
      </pc:sldChg>
      <pc:sldChg chg="del">
        <pc:chgData name="Patricia Sparrow" userId="eb6960d2-0693-4de3-aa69-51006d06bdaa" providerId="ADAL" clId="{4F690DED-817F-47D0-9424-F9C73F6F709E}" dt="2025-08-20T22:29:11.674" v="127" actId="47"/>
        <pc:sldMkLst>
          <pc:docMk/>
          <pc:sldMk cId="1174436391" sldId="4963"/>
        </pc:sldMkLst>
      </pc:sldChg>
      <pc:sldChg chg="modSp mod">
        <pc:chgData name="Patricia Sparrow" userId="eb6960d2-0693-4de3-aa69-51006d06bdaa" providerId="ADAL" clId="{4F690DED-817F-47D0-9424-F9C73F6F709E}" dt="2025-08-20T22:31:25.453" v="213" actId="6549"/>
        <pc:sldMkLst>
          <pc:docMk/>
          <pc:sldMk cId="4034255189" sldId="4964"/>
        </pc:sldMkLst>
        <pc:spChg chg="mod">
          <ac:chgData name="Patricia Sparrow" userId="eb6960d2-0693-4de3-aa69-51006d06bdaa" providerId="ADAL" clId="{4F690DED-817F-47D0-9424-F9C73F6F709E}" dt="2025-08-20T22:31:25.453" v="213" actId="6549"/>
          <ac:spMkLst>
            <pc:docMk/>
            <pc:sldMk cId="4034255189" sldId="4964"/>
            <ac:spMk id="6" creationId="{BE909392-E1DA-2D3A-5902-C142E26699B7}"/>
          </ac:spMkLst>
        </pc:spChg>
      </pc:sldChg>
      <pc:sldChg chg="del">
        <pc:chgData name="Patricia Sparrow" userId="eb6960d2-0693-4de3-aa69-51006d06bdaa" providerId="ADAL" clId="{4F690DED-817F-47D0-9424-F9C73F6F709E}" dt="2025-08-20T22:29:58.329" v="154" actId="47"/>
        <pc:sldMkLst>
          <pc:docMk/>
          <pc:sldMk cId="1697825957" sldId="4965"/>
        </pc:sldMkLst>
      </pc:sldChg>
      <pc:sldChg chg="del">
        <pc:chgData name="Patricia Sparrow" userId="eb6960d2-0693-4de3-aa69-51006d06bdaa" providerId="ADAL" clId="{4F690DED-817F-47D0-9424-F9C73F6F709E}" dt="2025-08-20T22:29:52.008" v="153" actId="47"/>
        <pc:sldMkLst>
          <pc:docMk/>
          <pc:sldMk cId="2020158867" sldId="4966"/>
        </pc:sldMkLst>
      </pc:sldChg>
      <pc:sldChg chg="modSp mod">
        <pc:chgData name="Patricia Sparrow" userId="eb6960d2-0693-4de3-aa69-51006d06bdaa" providerId="ADAL" clId="{4F690DED-817F-47D0-9424-F9C73F6F709E}" dt="2025-08-20T22:33:58.372" v="379" actId="27636"/>
        <pc:sldMkLst>
          <pc:docMk/>
          <pc:sldMk cId="3495693507" sldId="4967"/>
        </pc:sldMkLst>
        <pc:spChg chg="mod">
          <ac:chgData name="Patricia Sparrow" userId="eb6960d2-0693-4de3-aa69-51006d06bdaa" providerId="ADAL" clId="{4F690DED-817F-47D0-9424-F9C73F6F709E}" dt="2025-08-20T22:27:10.024" v="91"/>
          <ac:spMkLst>
            <pc:docMk/>
            <pc:sldMk cId="3495693507" sldId="4967"/>
            <ac:spMk id="6" creationId="{B01BD394-4E9C-C8CA-6B09-ACB779FB5E5F}"/>
          </ac:spMkLst>
        </pc:spChg>
        <pc:spChg chg="mod">
          <ac:chgData name="Patricia Sparrow" userId="eb6960d2-0693-4de3-aa69-51006d06bdaa" providerId="ADAL" clId="{4F690DED-817F-47D0-9424-F9C73F6F709E}" dt="2025-08-20T22:33:58.372" v="379" actId="27636"/>
          <ac:spMkLst>
            <pc:docMk/>
            <pc:sldMk cId="3495693507" sldId="4967"/>
            <ac:spMk id="8" creationId="{1CE4D5C3-6821-CDB8-DBC1-A5553040AF19}"/>
          </ac:spMkLst>
        </pc:spChg>
      </pc:sldChg>
      <pc:sldChg chg="modSp mod">
        <pc:chgData name="Patricia Sparrow" userId="eb6960d2-0693-4de3-aa69-51006d06bdaa" providerId="ADAL" clId="{4F690DED-817F-47D0-9424-F9C73F6F709E}" dt="2025-08-20T22:33:32.942" v="371" actId="255"/>
        <pc:sldMkLst>
          <pc:docMk/>
          <pc:sldMk cId="2330334842" sldId="4968"/>
        </pc:sldMkLst>
        <pc:spChg chg="mod">
          <ac:chgData name="Patricia Sparrow" userId="eb6960d2-0693-4de3-aa69-51006d06bdaa" providerId="ADAL" clId="{4F690DED-817F-47D0-9424-F9C73F6F709E}" dt="2025-08-20T22:28:24.463" v="119"/>
          <ac:spMkLst>
            <pc:docMk/>
            <pc:sldMk cId="2330334842" sldId="4968"/>
            <ac:spMk id="6" creationId="{3DF157AD-6312-3EF2-587C-1ABAEE562CB9}"/>
          </ac:spMkLst>
        </pc:spChg>
        <pc:spChg chg="mod">
          <ac:chgData name="Patricia Sparrow" userId="eb6960d2-0693-4de3-aa69-51006d06bdaa" providerId="ADAL" clId="{4F690DED-817F-47D0-9424-F9C73F6F709E}" dt="2025-08-20T22:33:32.942" v="371" actId="255"/>
          <ac:spMkLst>
            <pc:docMk/>
            <pc:sldMk cId="2330334842" sldId="4968"/>
            <ac:spMk id="8" creationId="{E155C387-7D5F-E048-3082-5A4A700B76F0}"/>
          </ac:spMkLst>
        </pc:spChg>
      </pc:sldChg>
      <pc:sldChg chg="modSp add mod">
        <pc:chgData name="Patricia Sparrow" userId="eb6960d2-0693-4de3-aa69-51006d06bdaa" providerId="ADAL" clId="{4F690DED-817F-47D0-9424-F9C73F6F709E}" dt="2025-08-20T22:33:16.355" v="370" actId="255"/>
        <pc:sldMkLst>
          <pc:docMk/>
          <pc:sldMk cId="3764590323" sldId="4969"/>
        </pc:sldMkLst>
        <pc:spChg chg="mod">
          <ac:chgData name="Patricia Sparrow" userId="eb6960d2-0693-4de3-aa69-51006d06bdaa" providerId="ADAL" clId="{4F690DED-817F-47D0-9424-F9C73F6F709E}" dt="2025-08-20T22:31:59.168" v="265" actId="20577"/>
          <ac:spMkLst>
            <pc:docMk/>
            <pc:sldMk cId="3764590323" sldId="4969"/>
            <ac:spMk id="6" creationId="{F0657A94-48D3-FC23-042D-DC31E4F70DC5}"/>
          </ac:spMkLst>
        </pc:spChg>
        <pc:spChg chg="mod">
          <ac:chgData name="Patricia Sparrow" userId="eb6960d2-0693-4de3-aa69-51006d06bdaa" providerId="ADAL" clId="{4F690DED-817F-47D0-9424-F9C73F6F709E}" dt="2025-08-20T22:33:16.355" v="370" actId="255"/>
          <ac:spMkLst>
            <pc:docMk/>
            <pc:sldMk cId="3764590323" sldId="4969"/>
            <ac:spMk id="8" creationId="{1F09E3F7-B9C0-8DD7-84EB-43E5192785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2CC4B-A4A4-421B-9CDA-773A105AFB19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6CF2-DB13-48D7-9E00-962404923FC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B575F"/>
                </a:solidFill>
              </a:defRPr>
            </a:lvl1pPr>
          </a:lstStyle>
          <a:p>
            <a:r>
              <a:rPr lang="en-US"/>
              <a:t>CLICK TO EDIT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 descr="COTA-CMYK.jpg">
            <a:extLst>
              <a:ext uri="{FF2B5EF4-FFF2-40B4-BE49-F238E27FC236}">
                <a16:creationId xmlns:a16="http://schemas.microsoft.com/office/drawing/2014/main" id="{9AAAB45B-57D6-4CFB-B1C0-502EF61EE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0216" y="116632"/>
            <a:ext cx="3931479" cy="187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32657"/>
            <a:ext cx="7315200" cy="43949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BA130B-B7C2-44E0-B9AA-71A935541452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88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COTA-CMYK.jpg">
            <a:extLst>
              <a:ext uri="{FF2B5EF4-FFF2-40B4-BE49-F238E27FC236}">
                <a16:creationId xmlns:a16="http://schemas.microsoft.com/office/drawing/2014/main" id="{28696DEB-6600-4C50-9803-8B04653E3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0216" y="116632"/>
            <a:ext cx="3931479" cy="187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14B1D-BC51-4F12-ADE1-170C6D83A18F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5A66D-7B52-4D99-8C4C-1FCB8851B865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363297-DD90-4FA3-A415-12492981F9C3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A25DA2-DA24-4A52-8D03-CA491711CB23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6469EB-B654-4B81-A098-86E289501519}"/>
              </a:ext>
            </a:extLst>
          </p:cNvPr>
          <p:cNvSpPr/>
          <p:nvPr userDrawn="1"/>
        </p:nvSpPr>
        <p:spPr>
          <a:xfrm>
            <a:off x="0" y="0"/>
            <a:ext cx="12192000" cy="1268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8759"/>
            <a:ext cx="4011084" cy="11078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92896"/>
            <a:ext cx="4011084" cy="33123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72227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72227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1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 for powerpoint.jpg">
            <a:extLst>
              <a:ext uri="{FF2B5EF4-FFF2-40B4-BE49-F238E27FC236}">
                <a16:creationId xmlns:a16="http://schemas.microsoft.com/office/drawing/2014/main" id="{58AEC735-E0DC-43F9-8E2F-A83C25DC1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rcRect r="77163"/>
          <a:stretch>
            <a:fillRect/>
          </a:stretch>
        </p:blipFill>
        <p:spPr>
          <a:xfrm>
            <a:off x="0" y="5797342"/>
            <a:ext cx="1475656" cy="1068579"/>
          </a:xfrm>
          <a:prstGeom prst="rect">
            <a:avLst/>
          </a:prstGeom>
        </p:spPr>
      </p:pic>
      <p:pic>
        <p:nvPicPr>
          <p:cNvPr id="8" name="Picture 7" descr="footer for powerpoint.jpg">
            <a:extLst>
              <a:ext uri="{FF2B5EF4-FFF2-40B4-BE49-F238E27FC236}">
                <a16:creationId xmlns:a16="http://schemas.microsoft.com/office/drawing/2014/main" id="{A2F7BB9D-5361-4D1E-AAB3-7EAD6A6C12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rcRect l="18500"/>
          <a:stretch>
            <a:fillRect/>
          </a:stretch>
        </p:blipFill>
        <p:spPr>
          <a:xfrm>
            <a:off x="1395004" y="5797343"/>
            <a:ext cx="10796996" cy="10606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034" y="6288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32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5E79D00-849A-4EAA-A852-0554EE963013}" type="datetimeFigureOut">
              <a:rPr lang="en-AU" smtClean="0"/>
              <a:pPr/>
              <a:t>21/08/2025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8484B4-CE02-427B-B0CF-73E97EB92D5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en-AU" sz="44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B57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B57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B57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B57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B57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for powerpoint.jpg"/>
          <p:cNvPicPr>
            <a:picLocks noChangeAspect="1"/>
          </p:cNvPicPr>
          <p:nvPr/>
        </p:nvPicPr>
        <p:blipFill>
          <a:blip r:embed="rId2" cstate="print"/>
          <a:srcRect r="77163"/>
          <a:stretch>
            <a:fillRect/>
          </a:stretch>
        </p:blipFill>
        <p:spPr>
          <a:xfrm>
            <a:off x="0" y="5792663"/>
            <a:ext cx="1475656" cy="1068579"/>
          </a:xfrm>
          <a:prstGeom prst="rect">
            <a:avLst/>
          </a:prstGeom>
        </p:spPr>
      </p:pic>
      <p:pic>
        <p:nvPicPr>
          <p:cNvPr id="6" name="Picture 5" descr="footer for powerpoint.jpg"/>
          <p:cNvPicPr>
            <a:picLocks noChangeAspect="1"/>
          </p:cNvPicPr>
          <p:nvPr/>
        </p:nvPicPr>
        <p:blipFill>
          <a:blip r:embed="rId2" cstate="print"/>
          <a:srcRect l="18500"/>
          <a:stretch>
            <a:fillRect/>
          </a:stretch>
        </p:blipFill>
        <p:spPr>
          <a:xfrm>
            <a:off x="1479274" y="5794632"/>
            <a:ext cx="10712725" cy="1052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C839B-FF05-4F93-B912-A9B4E9936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/>
              <a:t>POLICY AND POLITICS – </a:t>
            </a:r>
            <a:br>
              <a:rPr lang="en-AU" dirty="0"/>
            </a:br>
            <a:r>
              <a:rPr lang="en-AU" dirty="0"/>
              <a:t>PRACTICAL LESSONS FOR THE NEW AGED CARE ACT</a:t>
            </a:r>
            <a:br>
              <a:rPr lang="en-AU" dirty="0"/>
            </a:br>
            <a:endParaRPr lang="en-AU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7E1E8-6593-4D6A-9380-0B687B7FC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Patricia Sparrow – CEO</a:t>
            </a:r>
            <a:br>
              <a:rPr lang="en-AU" dirty="0"/>
            </a:br>
            <a:br>
              <a:rPr lang="en-AU" dirty="0"/>
            </a:br>
            <a:r>
              <a:rPr lang="en-AU" sz="2000" dirty="0"/>
              <a:t>August 2025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0B40B8-A1BF-B0D7-6341-78FEF173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COTA Australia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B9F49-974F-0D8E-79C5-A875BA9F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032" y="1703897"/>
            <a:ext cx="10972799" cy="3603394"/>
          </a:xfrm>
        </p:spPr>
        <p:txBody>
          <a:bodyPr>
            <a:normAutofit/>
          </a:bodyPr>
          <a:lstStyle/>
          <a:p>
            <a:pPr lvl="0">
              <a:spcAft>
                <a:spcPts val="1800"/>
              </a:spcAft>
            </a:pPr>
            <a:r>
              <a:rPr lang="en-AU" sz="3200" dirty="0"/>
              <a:t>Peak Body representing people over 50</a:t>
            </a:r>
          </a:p>
          <a:p>
            <a:pPr lvl="0">
              <a:spcAft>
                <a:spcPts val="1800"/>
              </a:spcAft>
            </a:pPr>
            <a:r>
              <a:rPr lang="en-AU" sz="3200" dirty="0"/>
              <a:t>Supporting &amp; Advocating for older Australians since 1958</a:t>
            </a:r>
          </a:p>
          <a:p>
            <a:pPr lvl="0">
              <a:spcAft>
                <a:spcPts val="1800"/>
              </a:spcAft>
            </a:pPr>
            <a:r>
              <a:rPr lang="en-AU" sz="3200" dirty="0"/>
              <a:t>Representing and promoting the rights, interests and good futures of Australians as we age.</a:t>
            </a:r>
          </a:p>
          <a:p>
            <a:pPr lvl="0">
              <a:spcAft>
                <a:spcPts val="1800"/>
              </a:spcAft>
            </a:pPr>
            <a:r>
              <a:rPr lang="en-AU" sz="3200" dirty="0"/>
              <a:t>Across life areas and policies</a:t>
            </a:r>
          </a:p>
        </p:txBody>
      </p:sp>
    </p:spTree>
    <p:extLst>
      <p:ext uri="{BB962C8B-B14F-4D97-AF65-F5344CB8AC3E}">
        <p14:creationId xmlns:p14="http://schemas.microsoft.com/office/powerpoint/2010/main" val="70192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B84D-936C-B98E-63E3-8F0F7529B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E90E84-0201-A9AC-F7B8-0C319FD5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did we get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34801D-4C52-E169-5A42-C543E4222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4852" y="1854725"/>
            <a:ext cx="10020982" cy="3603394"/>
          </a:xfrm>
        </p:spPr>
        <p:txBody>
          <a:bodyPr/>
          <a:lstStyle/>
          <a:p>
            <a:pPr lvl="0"/>
            <a:r>
              <a:rPr lang="en-AU" sz="3600" dirty="0"/>
              <a:t>Royal Commission</a:t>
            </a:r>
          </a:p>
          <a:p>
            <a:pPr lvl="0"/>
            <a:endParaRPr lang="en-AU" sz="3600" dirty="0"/>
          </a:p>
          <a:p>
            <a:pPr lvl="0"/>
            <a:r>
              <a:rPr lang="en-AU" sz="3600" dirty="0"/>
              <a:t>Government (S) Response</a:t>
            </a:r>
          </a:p>
          <a:p>
            <a:pPr lvl="0"/>
            <a:endParaRPr lang="en-AU" sz="3600" dirty="0"/>
          </a:p>
          <a:p>
            <a:pPr lvl="0"/>
            <a:r>
              <a:rPr lang="en-AU" sz="3600" dirty="0"/>
              <a:t>Value of transport acknowledged</a:t>
            </a:r>
          </a:p>
          <a:p>
            <a:pPr marL="0" lvl="0" indent="0">
              <a:spcAft>
                <a:spcPts val="1800"/>
              </a:spcAft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696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A62F-DF29-AEB3-F164-687988E61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1BD394-4E9C-C8CA-6B09-ACB779FB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What’s Happened Since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E4D5C3-6821-CDB8-DBC1-A5553040A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4852" y="1854725"/>
            <a:ext cx="10020982" cy="3603394"/>
          </a:xfrm>
        </p:spPr>
        <p:txBody>
          <a:bodyPr>
            <a:normAutofit lnSpcReduction="10000"/>
          </a:bodyPr>
          <a:lstStyle/>
          <a:p>
            <a:pPr lvl="0"/>
            <a:r>
              <a:rPr lang="en-AU" sz="3600" dirty="0"/>
              <a:t>Aged Care Taskforce</a:t>
            </a:r>
          </a:p>
          <a:p>
            <a:pPr lvl="0"/>
            <a:r>
              <a:rPr lang="en-AU" sz="3600" dirty="0"/>
              <a:t>Support At Home</a:t>
            </a:r>
          </a:p>
          <a:p>
            <a:pPr lvl="0"/>
            <a:r>
              <a:rPr lang="en-AU" sz="3600" dirty="0"/>
              <a:t>CHSP – not before 2027</a:t>
            </a:r>
          </a:p>
          <a:p>
            <a:pPr lvl="0"/>
            <a:r>
              <a:rPr lang="en-AU" sz="3600" dirty="0"/>
              <a:t>New Aged Care Act</a:t>
            </a:r>
          </a:p>
          <a:p>
            <a:pPr lvl="0"/>
            <a:r>
              <a:rPr lang="en-AU" sz="3600" dirty="0"/>
              <a:t>Transition Taskforce</a:t>
            </a:r>
          </a:p>
          <a:p>
            <a:pPr lvl="0"/>
            <a:r>
              <a:rPr lang="en-AU" sz="3600" dirty="0"/>
              <a:t>Delay</a:t>
            </a:r>
          </a:p>
          <a:p>
            <a:pPr>
              <a:spcAft>
                <a:spcPts val="18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569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A9953-3BEA-88FE-A6CF-55407083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F157AD-6312-3EF2-587C-1ABAEE56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Road to Implementation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55C387-7D5F-E048-3082-5A4A700B7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4852" y="1854725"/>
            <a:ext cx="10020982" cy="3603394"/>
          </a:xfrm>
        </p:spPr>
        <p:txBody>
          <a:bodyPr>
            <a:normAutofit/>
          </a:bodyPr>
          <a:lstStyle/>
          <a:p>
            <a:pPr lvl="0"/>
            <a:r>
              <a:rPr lang="en-AU" sz="3600" dirty="0"/>
              <a:t>ACOLA - Technical amendments and an Inquiry</a:t>
            </a:r>
          </a:p>
          <a:p>
            <a:pPr lvl="0"/>
            <a:r>
              <a:rPr lang="en-AU" sz="3600" dirty="0"/>
              <a:t>The Rules   - Committee Oversight</a:t>
            </a:r>
          </a:p>
          <a:p>
            <a:pPr lvl="0"/>
            <a:r>
              <a:rPr lang="en-AU" sz="3600" dirty="0"/>
              <a:t>CHSP and S@H development</a:t>
            </a:r>
          </a:p>
          <a:p>
            <a:pPr lvl="0"/>
            <a:r>
              <a:rPr lang="en-AU" sz="3600" dirty="0"/>
              <a:t>Three Year Legislated Review of the Act</a:t>
            </a:r>
          </a:p>
          <a:p>
            <a:pPr lvl="0"/>
            <a:r>
              <a:rPr lang="en-AU" sz="3600" dirty="0"/>
              <a:t>Ongoing Cultural Change</a:t>
            </a:r>
          </a:p>
          <a:p>
            <a:pPr marL="0" lvl="0" indent="0" fontAlgn="base">
              <a:spcAft>
                <a:spcPts val="2400"/>
              </a:spcAft>
              <a:buNone/>
            </a:pPr>
            <a:endParaRPr lang="en-AU" dirty="0"/>
          </a:p>
          <a:p>
            <a:pPr marL="0" lvl="0" indent="0">
              <a:spcAft>
                <a:spcPts val="1800"/>
              </a:spcAft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33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1CC57-6C39-8FC0-444F-790E1DE8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909392-E1DA-2D3A-5902-C142E266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Culture Change – Addressing Ageism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5FDCB8-9F98-0382-2B07-D2AB0AFF5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2395" y="1862973"/>
            <a:ext cx="6842434" cy="3603394"/>
          </a:xfrm>
        </p:spPr>
        <p:txBody>
          <a:bodyPr>
            <a:normAutofit/>
          </a:bodyPr>
          <a:lstStyle/>
          <a:p>
            <a:pPr lvl="0">
              <a:spcAft>
                <a:spcPts val="1800"/>
              </a:spcAft>
            </a:pPr>
            <a:r>
              <a:rPr lang="en-AU" sz="3600" dirty="0"/>
              <a:t>Internalised</a:t>
            </a:r>
          </a:p>
          <a:p>
            <a:pPr lvl="0">
              <a:spcAft>
                <a:spcPts val="1800"/>
              </a:spcAft>
            </a:pPr>
            <a:r>
              <a:rPr lang="en-AU" sz="3600" dirty="0"/>
              <a:t>Benevolent</a:t>
            </a:r>
          </a:p>
          <a:p>
            <a:pPr lvl="0">
              <a:spcAft>
                <a:spcPts val="1800"/>
              </a:spcAft>
            </a:pPr>
            <a:r>
              <a:rPr lang="en-AU" sz="3600" dirty="0"/>
              <a:t>Systemic</a:t>
            </a:r>
          </a:p>
          <a:p>
            <a:pPr fontAlgn="base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5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2EACF-0D97-69DF-457F-001F10738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657A94-48D3-FC23-042D-DC31E4F7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Legislated Review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9E3F7-B9C0-8DD7-84EB-43E51927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2395" y="1862973"/>
            <a:ext cx="6842434" cy="3603394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/>
              <a:t>Review of Progress </a:t>
            </a:r>
          </a:p>
          <a:p>
            <a:pPr fontAlgn="base"/>
            <a:r>
              <a:rPr lang="en-US" sz="3600" dirty="0"/>
              <a:t>Unintended Consequences</a:t>
            </a:r>
          </a:p>
          <a:p>
            <a:pPr fontAlgn="base"/>
            <a:r>
              <a:rPr lang="en-US" sz="3600" dirty="0"/>
              <a:t>Changes Required</a:t>
            </a:r>
          </a:p>
          <a:p>
            <a:pPr fontAlgn="base"/>
            <a:r>
              <a:rPr lang="en-US" sz="3600" dirty="0"/>
              <a:t>Ongoing Improvements will Be Required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76459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widescreen.pptx" id="{8DC7798C-5D21-4E07-8032-DBF703162BFC}" vid="{90D9B278-CA09-4A88-A39A-98A448DB2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206FDD6418A45BE3B1393E0C21E1E" ma:contentTypeVersion="14" ma:contentTypeDescription="Create a new document." ma:contentTypeScope="" ma:versionID="e45922b98e6d2648533b18bcf418879b">
  <xsd:schema xmlns:xsd="http://www.w3.org/2001/XMLSchema" xmlns:xs="http://www.w3.org/2001/XMLSchema" xmlns:p="http://schemas.microsoft.com/office/2006/metadata/properties" xmlns:ns2="35d14f6a-e39d-4c14-8e21-213cea4f3cb9" xmlns:ns3="1b234961-d2fc-43cd-9c93-79b9fb214c46" targetNamespace="http://schemas.microsoft.com/office/2006/metadata/properties" ma:root="true" ma:fieldsID="5ed71f8c87b394b5a22ca92d002af105" ns2:_="" ns3:_="">
    <xsd:import namespace="35d14f6a-e39d-4c14-8e21-213cea4f3cb9"/>
    <xsd:import namespace="1b234961-d2fc-43cd-9c93-79b9fb214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14f6a-e39d-4c14-8e21-213cea4f3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982047-9019-4d5d-b8d6-420794f8e4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34961-d2fc-43cd-9c93-79b9fb214c4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15f6f97-53f6-4442-9659-c30bcd335f9d}" ma:internalName="TaxCatchAll" ma:showField="CatchAllData" ma:web="1b234961-d2fc-43cd-9c93-79b9fb214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d14f6a-e39d-4c14-8e21-213cea4f3cb9">
      <Terms xmlns="http://schemas.microsoft.com/office/infopath/2007/PartnerControls"/>
    </lcf76f155ced4ddcb4097134ff3c332f>
    <TaxCatchAll xmlns="1b234961-d2fc-43cd-9c93-79b9fb214c46" xsi:nil="true"/>
  </documentManagement>
</p:properties>
</file>

<file path=customXml/itemProps1.xml><?xml version="1.0" encoding="utf-8"?>
<ds:datastoreItem xmlns:ds="http://schemas.openxmlformats.org/officeDocument/2006/customXml" ds:itemID="{330C19A3-6E23-43CF-9FB4-66961E020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78049-6348-4947-A5B7-BFCD78C5EA14}"/>
</file>

<file path=customXml/itemProps3.xml><?xml version="1.0" encoding="utf-8"?>
<ds:datastoreItem xmlns:ds="http://schemas.openxmlformats.org/officeDocument/2006/customXml" ds:itemID="{F9055030-8624-44AE-AA95-9F01A1CFA4A8}">
  <ds:schemaRefs>
    <ds:schemaRef ds:uri="5699c751-b4eb-460c-89c2-9517fa8ca650"/>
    <ds:schemaRef ds:uri="f4d76bd7-4fe2-47c1-b726-df5f65aaa148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COTA Australia (Widescreen)</Template>
  <TotalTime>49</TotalTime>
  <Words>152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POLICY AND POLITICS –  PRACTICAL LESSONS FOR THE NEW AGED CARE ACT </vt:lpstr>
      <vt:lpstr>About COTA Australia</vt:lpstr>
      <vt:lpstr>How did we get here</vt:lpstr>
      <vt:lpstr>What’s Happened Since</vt:lpstr>
      <vt:lpstr>The Road to Implementation</vt:lpstr>
      <vt:lpstr>Culture Change – Addressing Ageism</vt:lpstr>
      <vt:lpstr>Legislated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Gerrard</dc:creator>
  <cp:lastModifiedBy>Patricia Sparrow</cp:lastModifiedBy>
  <cp:revision>3</cp:revision>
  <dcterms:created xsi:type="dcterms:W3CDTF">2022-11-24T02:35:06Z</dcterms:created>
  <dcterms:modified xsi:type="dcterms:W3CDTF">2025-08-20T22:34:52Z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0x010100774206FDD6418A45BE3B1393E0C21E1E</vt:lpwstr>
  </property>
  <property fmtid="{D5CDD505-2E9C-101B-9397-08002B2CF9AE}" pid="3" name="Order">
    <vt:r8>425600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